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0" r:id="rId4"/>
    <p:sldId id="261" r:id="rId5"/>
    <p:sldId id="275" r:id="rId6"/>
    <p:sldId id="262" r:id="rId7"/>
    <p:sldId id="264" r:id="rId8"/>
    <p:sldId id="263" r:id="rId9"/>
    <p:sldId id="265" r:id="rId10"/>
    <p:sldId id="268" r:id="rId11"/>
    <p:sldId id="269" r:id="rId12"/>
    <p:sldId id="270" r:id="rId13"/>
    <p:sldId id="271" r:id="rId14"/>
    <p:sldId id="272" r:id="rId15"/>
    <p:sldId id="273" r:id="rId16"/>
    <p:sldId id="274" r:id="rId17"/>
    <p:sldId id="276" r:id="rId18"/>
    <p:sldId id="27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b-NO" smtClean="0"/>
              <a:t>Klikk for å redigere tittelstil</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kolo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b-NO" smtClean="0"/>
              <a:t>Klikk for å redigere tittelstil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BBE40E-88C0-4094-86FE-76A6813D71C0}" type="datetimeFigureOut">
              <a:rPr lang="nb-NO" smtClean="0"/>
              <a:t>27.03.2019</a:t>
            </a:fld>
            <a:endParaRPr lang="nb-NO"/>
          </a:p>
        </p:txBody>
      </p:sp>
      <p:sp>
        <p:nvSpPr>
          <p:cNvPr id="4"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108C9F4-F313-4236-95CB-63CC761E0B02}" type="slidenum">
              <a:rPr lang="nb-NO" smtClean="0"/>
              <a:t>‹#›</a:t>
            </a:fld>
            <a:endParaRPr lang="nb-NO"/>
          </a:p>
        </p:txBody>
      </p:sp>
    </p:spTree>
    <p:extLst>
      <p:ext uri="{BB962C8B-B14F-4D97-AF65-F5344CB8AC3E}">
        <p14:creationId xmlns:p14="http://schemas.microsoft.com/office/powerpoint/2010/main" val="780420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b-NO" smtClean="0"/>
              <a:t>Klikk for å redigere tittelstil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4" name="Date Placeholder 3"/>
          <p:cNvSpPr>
            <a:spLocks noGrp="1"/>
          </p:cNvSpPr>
          <p:nvPr>
            <p:ph type="dt" sz="half" idx="10"/>
          </p:nvPr>
        </p:nvSpPr>
        <p:spPr/>
        <p:txBody>
          <a:bodyPr/>
          <a:lstStyle/>
          <a:p>
            <a:fld id="{8ABBE40E-88C0-4094-86FE-76A6813D71C0}" type="datetimeFigureOut">
              <a:rPr lang="nb-NO" smtClean="0"/>
              <a:t>27.03.2019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108C9F4-F313-4236-95CB-63CC761E0B02}" type="slidenum">
              <a:rPr lang="nb-NO" smtClean="0"/>
              <a:t>‹#›</a:t>
            </a:fld>
            <a:endParaRPr lang="nb-NO"/>
          </a:p>
        </p:txBody>
      </p:sp>
    </p:spTree>
    <p:extLst>
      <p:ext uri="{BB962C8B-B14F-4D97-AF65-F5344CB8AC3E}">
        <p14:creationId xmlns:p14="http://schemas.microsoft.com/office/powerpoint/2010/main" val="19555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b-NO" smtClean="0"/>
              <a:t>Klikk for å redigere tittelstil</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5586B75A-687E-405C-8A0B-8D00578BA2C3}" type="datetimeFigureOut">
              <a:rPr lang="en-US" dirty="0"/>
              <a:pPr/>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3/27/2019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smtClean="0"/>
              <a:t>Klikk for å redigere tittelstil</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3/27/2019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smtClean="0"/>
              <a:t>Klikk for å redigere tittelstil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3/27/2019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b-NO" smtClean="0"/>
              <a:t>Klikk for å redigere tittelstil</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8" name="Date Placeholder 7"/>
          <p:cNvSpPr>
            <a:spLocks noGrp="1"/>
          </p:cNvSpPr>
          <p:nvPr>
            <p:ph type="dt" sz="half" idx="10"/>
          </p:nvPr>
        </p:nvSpPr>
        <p:spPr/>
        <p:txBody>
          <a:bodyPr/>
          <a:lstStyle/>
          <a:p>
            <a:fld id="{5586B75A-687E-405C-8A0B-8D00578BA2C3}" type="datetimeFigureOut">
              <a:rPr lang="en-US" dirty="0"/>
              <a:pPr/>
              <a:t>3/27/2019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8" name="Date Placeholder 7"/>
          <p:cNvSpPr>
            <a:spLocks noGrp="1"/>
          </p:cNvSpPr>
          <p:nvPr>
            <p:ph type="dt" sz="half" idx="10"/>
          </p:nvPr>
        </p:nvSpPr>
        <p:spPr/>
        <p:txBody>
          <a:bodyPr/>
          <a:lstStyle/>
          <a:p>
            <a:fld id="{5586B75A-687E-405C-8A0B-8D00578BA2C3}" type="datetimeFigureOut">
              <a:rPr lang="en-US" dirty="0"/>
              <a:pPr/>
              <a:t>3/27/2019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b-NO" smtClean="0"/>
              <a:t>Klikk for å redigere tittelstil</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3/27/2019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Språkprosjekt 2017-18</a:t>
            </a:r>
            <a:endParaRPr lang="nb-NO" dirty="0"/>
          </a:p>
        </p:txBody>
      </p:sp>
      <p:sp>
        <p:nvSpPr>
          <p:cNvPr id="3" name="Undertittel 2"/>
          <p:cNvSpPr>
            <a:spLocks noGrp="1"/>
          </p:cNvSpPr>
          <p:nvPr>
            <p:ph type="subTitle" idx="1"/>
          </p:nvPr>
        </p:nvSpPr>
        <p:spPr/>
        <p:txBody>
          <a:bodyPr>
            <a:normAutofit/>
          </a:bodyPr>
          <a:lstStyle/>
          <a:p>
            <a:r>
              <a:rPr lang="nb-NO" sz="1200" dirty="0" smtClean="0"/>
              <a:t>Veileder Ellen </a:t>
            </a:r>
            <a:r>
              <a:rPr lang="nb-NO" sz="1200" dirty="0" err="1" smtClean="0"/>
              <a:t>Gjervan</a:t>
            </a:r>
            <a:r>
              <a:rPr lang="nb-NO" sz="1200" dirty="0" smtClean="0"/>
              <a:t>. DMMH</a:t>
            </a:r>
            <a:endParaRPr lang="nb-NO" sz="1200" dirty="0"/>
          </a:p>
        </p:txBody>
      </p:sp>
      <p:pic>
        <p:nvPicPr>
          <p:cNvPr id="4" name="Bilde 3"/>
          <p:cNvPicPr>
            <a:picLocks noChangeAspect="1"/>
          </p:cNvPicPr>
          <p:nvPr/>
        </p:nvPicPr>
        <p:blipFill>
          <a:blip r:embed="rId2"/>
          <a:stretch>
            <a:fillRect/>
          </a:stretch>
        </p:blipFill>
        <p:spPr>
          <a:xfrm>
            <a:off x="1069848" y="1674457"/>
            <a:ext cx="2908594" cy="1468416"/>
          </a:xfrm>
          <a:prstGeom prst="rect">
            <a:avLst/>
          </a:prstGeom>
        </p:spPr>
      </p:pic>
    </p:spTree>
    <p:extLst>
      <p:ext uri="{BB962C8B-B14F-4D97-AF65-F5344CB8AC3E}">
        <p14:creationId xmlns:p14="http://schemas.microsoft.com/office/powerpoint/2010/main" val="390081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pPr algn="ctr"/>
            <a:r>
              <a:rPr lang="nb-NO" dirty="0" smtClean="0"/>
              <a:t>Hare Hopp</a:t>
            </a:r>
            <a:endParaRPr lang="nb-NO" dirty="0"/>
          </a:p>
        </p:txBody>
      </p:sp>
      <p:sp>
        <p:nvSpPr>
          <p:cNvPr id="5" name="Plassholder for tekst 4"/>
          <p:cNvSpPr>
            <a:spLocks noGrp="1"/>
          </p:cNvSpPr>
          <p:nvPr>
            <p:ph type="body" idx="1"/>
          </p:nvPr>
        </p:nvSpPr>
        <p:spPr/>
        <p:txBody>
          <a:bodyPr/>
          <a:lstStyle/>
          <a:p>
            <a:r>
              <a:rPr lang="nb-NO" dirty="0" smtClean="0"/>
              <a:t>Hare hopp</a:t>
            </a:r>
            <a:endParaRPr lang="nb-NO" dirty="0"/>
          </a:p>
        </p:txBody>
      </p:sp>
      <p:sp>
        <p:nvSpPr>
          <p:cNvPr id="8" name="Plassholder for tekst 7"/>
          <p:cNvSpPr>
            <a:spLocks noGrp="1"/>
          </p:cNvSpPr>
          <p:nvPr>
            <p:ph type="body" sz="half" idx="15"/>
          </p:nvPr>
        </p:nvSpPr>
        <p:spPr/>
        <p:txBody>
          <a:bodyPr/>
          <a:lstStyle/>
          <a:p>
            <a:endParaRPr lang="nb-NO" dirty="0"/>
          </a:p>
        </p:txBody>
      </p:sp>
      <p:sp>
        <p:nvSpPr>
          <p:cNvPr id="6" name="Plassholder for tekst 5"/>
          <p:cNvSpPr>
            <a:spLocks noGrp="1"/>
          </p:cNvSpPr>
          <p:nvPr>
            <p:ph type="body" sz="quarter" idx="3"/>
          </p:nvPr>
        </p:nvSpPr>
        <p:spPr/>
        <p:txBody>
          <a:bodyPr/>
          <a:lstStyle/>
          <a:p>
            <a:endParaRPr lang="nb-NO"/>
          </a:p>
        </p:txBody>
      </p:sp>
      <p:sp>
        <p:nvSpPr>
          <p:cNvPr id="9" name="Plassholder for tekst 8"/>
          <p:cNvSpPr>
            <a:spLocks noGrp="1"/>
          </p:cNvSpPr>
          <p:nvPr>
            <p:ph type="body" sz="half" idx="16"/>
          </p:nvPr>
        </p:nvSpPr>
        <p:spPr/>
        <p:txBody>
          <a:bodyPr/>
          <a:lstStyle/>
          <a:p>
            <a:endParaRPr lang="nb-NO" dirty="0"/>
          </a:p>
        </p:txBody>
      </p:sp>
      <p:sp>
        <p:nvSpPr>
          <p:cNvPr id="7" name="Plassholder for tekst 6"/>
          <p:cNvSpPr>
            <a:spLocks noGrp="1"/>
          </p:cNvSpPr>
          <p:nvPr>
            <p:ph type="body" sz="quarter" idx="13"/>
          </p:nvPr>
        </p:nvSpPr>
        <p:spPr/>
        <p:txBody>
          <a:bodyPr/>
          <a:lstStyle/>
          <a:p>
            <a:endParaRPr lang="nb-NO"/>
          </a:p>
        </p:txBody>
      </p:sp>
      <p:sp>
        <p:nvSpPr>
          <p:cNvPr id="10" name="Plassholder for tekst 9"/>
          <p:cNvSpPr>
            <a:spLocks noGrp="1"/>
          </p:cNvSpPr>
          <p:nvPr>
            <p:ph type="body" sz="half" idx="17"/>
          </p:nvPr>
        </p:nvSpPr>
        <p:spPr/>
        <p:txBody>
          <a:bodyPr/>
          <a:lstStyle/>
          <a:p>
            <a:endParaRPr lang="nb-NO" dirty="0"/>
          </a:p>
        </p:txBody>
      </p:sp>
      <p:pic>
        <p:nvPicPr>
          <p:cNvPr id="12" name="Bild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178" y="2711755"/>
            <a:ext cx="2447863" cy="3013265"/>
          </a:xfrm>
          <a:prstGeom prst="rect">
            <a:avLst/>
          </a:prstGeom>
        </p:spPr>
      </p:pic>
      <p:pic>
        <p:nvPicPr>
          <p:cNvPr id="13" name="Bil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3659" y="2666999"/>
            <a:ext cx="2936241" cy="3649141"/>
          </a:xfrm>
          <a:prstGeom prst="rect">
            <a:avLst/>
          </a:prstGeom>
        </p:spPr>
      </p:pic>
      <p:pic>
        <p:nvPicPr>
          <p:cNvPr id="14" name="Bild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5118" y="2676207"/>
            <a:ext cx="2931695" cy="3570924"/>
          </a:xfrm>
          <a:prstGeom prst="rect">
            <a:avLst/>
          </a:prstGeom>
        </p:spPr>
      </p:pic>
    </p:spTree>
    <p:extLst>
      <p:ext uri="{BB962C8B-B14F-4D97-AF65-F5344CB8AC3E}">
        <p14:creationId xmlns:p14="http://schemas.microsoft.com/office/powerpoint/2010/main" val="4203034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«Bolle meg?»</a:t>
            </a:r>
            <a:endParaRPr lang="nb-NO" dirty="0"/>
          </a:p>
        </p:txBody>
      </p:sp>
      <p:sp>
        <p:nvSpPr>
          <p:cNvPr id="3" name="Plassholder for tekst 2"/>
          <p:cNvSpPr>
            <a:spLocks noGrp="1"/>
          </p:cNvSpPr>
          <p:nvPr>
            <p:ph type="body" sz="half" idx="2"/>
          </p:nvPr>
        </p:nvSpPr>
        <p:spPr>
          <a:xfrm>
            <a:off x="1507958" y="762000"/>
            <a:ext cx="8472655" cy="5257800"/>
          </a:xfrm>
        </p:spPr>
        <p:txBody>
          <a:bodyPr>
            <a:normAutofit/>
          </a:bodyPr>
          <a:lstStyle/>
          <a:p>
            <a:r>
              <a:rPr lang="nb-NO" dirty="0" smtClean="0"/>
              <a:t>Det begynte å nærme seg </a:t>
            </a:r>
            <a:r>
              <a:rPr lang="nb-NO" dirty="0" err="1" smtClean="0"/>
              <a:t>fastelaven</a:t>
            </a:r>
            <a:r>
              <a:rPr lang="nb-NO" dirty="0" smtClean="0"/>
              <a:t> og de yngste barna skulle bake </a:t>
            </a:r>
            <a:r>
              <a:rPr lang="nb-NO" dirty="0" err="1" smtClean="0"/>
              <a:t>fastelavensboller</a:t>
            </a:r>
            <a:r>
              <a:rPr lang="nb-NO" dirty="0" smtClean="0"/>
              <a:t>. Vi fant fram mel, gjær, sukker, smør og melk. Etter at alt var helt i en bakebolle kom Bg2 bort til bordet hvor vi holdt på å blande sammen deigen. Han så på meg litt før han spør: «Hva gjør du?» «Nå har vi blandet sammen alle ingrediensene og da blir det bolledeig.» svarer jeg. «Hæ!?! Bolle meg?» sier Bg2. Jeg ser på Bg2 og smiler. «Jeg lager bolledeig. Det skal bli boller det her,» sier jeg og peker oppi bakebollen. «Det er en bolledeig.» Bg2: «hæ?» «Bolledeig» sier jeg. Bg2: «Bolle meg?» «Det heter bolledeig. Vi lager boller. Vi skal steke de i ovnen før vi kan spise de» svarer jeg. «Kan jeg få en da?» sier Bg2. Jeg forsikrer han om at alle skal få når de er ferdig stekt, og han smiler og går fra bordet. </a:t>
            </a:r>
          </a:p>
          <a:p>
            <a:r>
              <a:rPr lang="nb-NO" dirty="0" err="1" smtClean="0"/>
              <a:t>Fastelavensboller</a:t>
            </a:r>
            <a:r>
              <a:rPr lang="nb-NO" dirty="0" smtClean="0"/>
              <a:t> er godt for både meg og deg/deig.</a:t>
            </a:r>
          </a:p>
        </p:txBody>
      </p:sp>
    </p:spTree>
    <p:extLst>
      <p:ext uri="{BB962C8B-B14F-4D97-AF65-F5344CB8AC3E}">
        <p14:creationId xmlns:p14="http://schemas.microsoft.com/office/powerpoint/2010/main" val="2458374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Snekring</a:t>
            </a:r>
            <a:endParaRPr lang="nb-NO" dirty="0"/>
          </a:p>
        </p:txBody>
      </p:sp>
      <p:pic>
        <p:nvPicPr>
          <p:cNvPr id="5" name="Plassholder for innhold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521304" y="2585389"/>
            <a:ext cx="3121152" cy="3121152"/>
          </a:xfrm>
        </p:spPr>
      </p:pic>
      <p:pic>
        <p:nvPicPr>
          <p:cNvPr id="6" name="Plassholder for innhold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952351" y="2597880"/>
            <a:ext cx="3121152" cy="3121152"/>
          </a:xfrm>
        </p:spPr>
      </p:pic>
    </p:spTree>
    <p:extLst>
      <p:ext uri="{BB962C8B-B14F-4D97-AF65-F5344CB8AC3E}">
        <p14:creationId xmlns:p14="http://schemas.microsoft.com/office/powerpoint/2010/main" val="3498741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Bukkene Bruse</a:t>
            </a:r>
            <a:endParaRPr lang="nb-NO" dirty="0"/>
          </a:p>
        </p:txBody>
      </p:sp>
      <p:sp>
        <p:nvSpPr>
          <p:cNvPr id="3" name="Plassholder for tekst 2"/>
          <p:cNvSpPr>
            <a:spLocks noGrp="1"/>
          </p:cNvSpPr>
          <p:nvPr>
            <p:ph type="body" sz="half" idx="2"/>
          </p:nvPr>
        </p:nvSpPr>
        <p:spPr>
          <a:xfrm>
            <a:off x="1154954" y="778042"/>
            <a:ext cx="8825659" cy="5241758"/>
          </a:xfrm>
        </p:spPr>
        <p:txBody>
          <a:bodyPr/>
          <a:lstStyle/>
          <a:p>
            <a:r>
              <a:rPr lang="nb-NO" dirty="0" smtClean="0"/>
              <a:t>Et av barna foreslo at vi skulle leke bukkene Bruse på broa ute. De var bukkene, og jeg foreslo at jeg kunne være trollet. De to eldste organiserte da fler barn kom og ville være med. Vi fikk et problem med at det var for mange av hver bukk! Da stilte barna seg i kø for å gå over broen, og noen ville være troll sammen med meg. En begynte å synge «bukkene Bruse» sangen. Vi satt sangen på høyttaleren og alle sang med. Barna som gikk over broen sang sin rolle, og vi som var troll svarte. Etter hvert rullerte vi på rollene, alle var med og leken varte i </a:t>
            </a:r>
            <a:r>
              <a:rPr lang="nb-NO" dirty="0" err="1" smtClean="0"/>
              <a:t>ca</a:t>
            </a:r>
            <a:r>
              <a:rPr lang="nb-NO" dirty="0" smtClean="0"/>
              <a:t> 30 minutter. </a:t>
            </a:r>
            <a:endParaRPr lang="nb-NO" dirty="0"/>
          </a:p>
        </p:txBody>
      </p:sp>
    </p:spTree>
    <p:extLst>
      <p:ext uri="{BB962C8B-B14F-4D97-AF65-F5344CB8AC3E}">
        <p14:creationId xmlns:p14="http://schemas.microsoft.com/office/powerpoint/2010/main" val="314254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Planteprosjekt</a:t>
            </a:r>
            <a:r>
              <a:rPr lang="nb-NO" dirty="0" smtClean="0"/>
              <a:t> - begreper</a:t>
            </a:r>
            <a:endParaRPr lang="nb-NO" dirty="0"/>
          </a:p>
        </p:txBody>
      </p:sp>
      <p:pic>
        <p:nvPicPr>
          <p:cNvPr id="5" name="Plassholder for innhold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775168" y="2539351"/>
            <a:ext cx="3121152" cy="3121152"/>
          </a:xfrm>
        </p:spPr>
      </p:pic>
      <p:pic>
        <p:nvPicPr>
          <p:cNvPr id="6" name="Plassholder for innhold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471088" y="2539351"/>
            <a:ext cx="3121152" cy="3121152"/>
          </a:xfrm>
        </p:spPr>
      </p:pic>
    </p:spTree>
    <p:extLst>
      <p:ext uri="{BB962C8B-B14F-4D97-AF65-F5344CB8AC3E}">
        <p14:creationId xmlns:p14="http://schemas.microsoft.com/office/powerpoint/2010/main" val="950047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1447800"/>
            <a:ext cx="3280611" cy="1981200"/>
          </a:xfrm>
        </p:spPr>
        <p:txBody>
          <a:bodyPr>
            <a:normAutofit fontScale="90000"/>
          </a:bodyPr>
          <a:lstStyle/>
          <a:p>
            <a:r>
              <a:rPr lang="nb-NO" dirty="0" smtClean="0"/>
              <a:t>Da Jesus var baby og Maria brakk foten</a:t>
            </a:r>
            <a:endParaRPr lang="nb-NO" dirty="0"/>
          </a:p>
        </p:txBody>
      </p:sp>
      <p:sp>
        <p:nvSpPr>
          <p:cNvPr id="3" name="Plassholder for tekst 2"/>
          <p:cNvSpPr>
            <a:spLocks noGrp="1"/>
          </p:cNvSpPr>
          <p:nvPr>
            <p:ph type="body" sz="half" idx="2"/>
          </p:nvPr>
        </p:nvSpPr>
        <p:spPr>
          <a:xfrm>
            <a:off x="3697705" y="898358"/>
            <a:ext cx="6282908" cy="5121442"/>
          </a:xfrm>
        </p:spPr>
        <p:txBody>
          <a:bodyPr>
            <a:normAutofit fontScale="92500" lnSpcReduction="10000"/>
          </a:bodyPr>
          <a:lstStyle/>
          <a:p>
            <a:r>
              <a:rPr lang="nb-NO" i="1" dirty="0"/>
              <a:t>Jeg gikk bort til barna som lekte ved dissene, et av barna lå i en tom blomsterkasse. «Nu måtte du ligge der siden du va jesusbarnet» kommer det fra Maria. «Å, er det her jesusbarnet er» </a:t>
            </a:r>
            <a:r>
              <a:rPr lang="nb-NO" i="1" dirty="0" smtClean="0"/>
              <a:t>sier </a:t>
            </a:r>
            <a:r>
              <a:rPr lang="nb-NO" i="1" dirty="0"/>
              <a:t>jeg mens jeg der på gjengen som står ved «krybba». «Vil du være en vis mann?» får jeg spørsmål om, og det vil jeg jo gjerne. Vi er tre vise menn som går på vandring etter Betlehemsstjernen, og </a:t>
            </a:r>
            <a:r>
              <a:rPr lang="nb-NO" i="1" dirty="0" smtClean="0"/>
              <a:t>den finner vi heldigvis. </a:t>
            </a:r>
            <a:r>
              <a:rPr lang="nb-NO" i="1" dirty="0"/>
              <a:t>Barna hjelper meg med å finne en </a:t>
            </a:r>
            <a:r>
              <a:rPr lang="nb-NO" i="1" dirty="0" smtClean="0"/>
              <a:t>gave som jeg kan ta med </a:t>
            </a:r>
            <a:r>
              <a:rPr lang="nb-NO" i="1" dirty="0"/>
              <a:t>til Jesus, det er viktig. Han får en lekebil han kan ha når han blir litt </a:t>
            </a:r>
            <a:r>
              <a:rPr lang="nb-NO" i="1" dirty="0" smtClean="0"/>
              <a:t>større. Idet </a:t>
            </a:r>
            <a:r>
              <a:rPr lang="nb-NO" i="1" dirty="0" err="1" smtClean="0"/>
              <a:t>Jesusbarnet</a:t>
            </a:r>
            <a:r>
              <a:rPr lang="nb-NO" i="1" dirty="0" smtClean="0"/>
              <a:t> får gaven sin skjer </a:t>
            </a:r>
            <a:r>
              <a:rPr lang="nb-NO" i="1" dirty="0"/>
              <a:t>det noe forferdelig! Maria sklir på isen og brekker beinet. Flaks at akkurat denne </a:t>
            </a:r>
            <a:r>
              <a:rPr lang="nb-NO" i="1" dirty="0" err="1" smtClean="0"/>
              <a:t>visemannen</a:t>
            </a:r>
            <a:r>
              <a:rPr lang="nb-NO" i="1" dirty="0" smtClean="0"/>
              <a:t> (</a:t>
            </a:r>
            <a:r>
              <a:rPr lang="nb-NO" i="1" dirty="0"/>
              <a:t>jeg) egentlig er både ambulansesjåfør, sykepleier, lege og kirurg. Jeg kommer til unnsetning med en </a:t>
            </a:r>
            <a:r>
              <a:rPr lang="nb-NO" i="1" dirty="0" err="1" smtClean="0"/>
              <a:t>amulanserullestol</a:t>
            </a:r>
            <a:r>
              <a:rPr lang="nb-NO" i="1" dirty="0" smtClean="0"/>
              <a:t>(ei trillebår), </a:t>
            </a:r>
            <a:r>
              <a:rPr lang="nb-NO" i="1" dirty="0"/>
              <a:t>og hun blir straks fraktet til sykehuset for en sjekk. Det viser seg at vi har glemt å sikre ulykkesstedet og det er veldig mange som </a:t>
            </a:r>
            <a:r>
              <a:rPr lang="nb-NO" i="1" dirty="0" smtClean="0"/>
              <a:t>brekker både </a:t>
            </a:r>
            <a:r>
              <a:rPr lang="nb-NO" i="1" dirty="0"/>
              <a:t>beinet og armen. Heldigvis er det en gjeng med dyktige sykepleiere og ambulansepersonell på jobb den dagen slik at ingen blir liggende igjen, skadet. De skadede må sitte på </a:t>
            </a:r>
            <a:r>
              <a:rPr lang="nb-NO" i="1" dirty="0" smtClean="0"/>
              <a:t>venterommet </a:t>
            </a:r>
            <a:r>
              <a:rPr lang="nb-NO" i="1" dirty="0"/>
              <a:t>før de kommer inn til legen </a:t>
            </a:r>
            <a:r>
              <a:rPr lang="nb-NO" i="1" dirty="0" smtClean="0"/>
              <a:t>og, </a:t>
            </a:r>
            <a:r>
              <a:rPr lang="nb-NO" i="1" dirty="0"/>
              <a:t>videre til røntgen. Alle må legges inn på sykehuset, og sykepleierne jobber på spreng for å få gitt alle de medisinene vi trenger. Dessuten må vi være forsiktige, for utenfor sykehuset er det en diger hai som svømmer. Flaks for oss er det noen sjørøvere i en båt like bortenfor som roper </a:t>
            </a:r>
            <a:r>
              <a:rPr lang="nb-NO" i="1" dirty="0" smtClean="0"/>
              <a:t>ut dersom </a:t>
            </a:r>
            <a:r>
              <a:rPr lang="nb-NO" i="1" dirty="0"/>
              <a:t>haien kommer for nært.  </a:t>
            </a:r>
            <a:endParaRPr lang="nb-NO" dirty="0"/>
          </a:p>
          <a:p>
            <a:endParaRPr lang="nb-NO" dirty="0"/>
          </a:p>
        </p:txBody>
      </p:sp>
    </p:spTree>
    <p:extLst>
      <p:ext uri="{BB962C8B-B14F-4D97-AF65-F5344CB8AC3E}">
        <p14:creationId xmlns:p14="http://schemas.microsoft.com/office/powerpoint/2010/main" val="697371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05" y="224590"/>
            <a:ext cx="4135855" cy="5514473"/>
          </a:xfrm>
          <a:prstGeom prst="rect">
            <a:avLst/>
          </a:prstGeom>
        </p:spPr>
      </p:pic>
      <p:sp>
        <p:nvSpPr>
          <p:cNvPr id="3" name="TekstSylinder 2"/>
          <p:cNvSpPr txBox="1"/>
          <p:nvPr/>
        </p:nvSpPr>
        <p:spPr>
          <a:xfrm>
            <a:off x="3264568" y="6128084"/>
            <a:ext cx="4820653" cy="369332"/>
          </a:xfrm>
          <a:prstGeom prst="rect">
            <a:avLst/>
          </a:prstGeom>
          <a:noFill/>
        </p:spPr>
        <p:txBody>
          <a:bodyPr wrap="square" rtlCol="0">
            <a:spAutoFit/>
          </a:bodyPr>
          <a:lstStyle/>
          <a:p>
            <a:r>
              <a:rPr lang="nb-NO" dirty="0" smtClean="0"/>
              <a:t>Når ikke ting går helt som planlagt…</a:t>
            </a:r>
            <a:endParaRPr lang="nb-NO" dirty="0"/>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81838" y="917912"/>
            <a:ext cx="5546558" cy="4159918"/>
          </a:xfrm>
          <a:prstGeom prst="rect">
            <a:avLst/>
          </a:prstGeom>
        </p:spPr>
      </p:pic>
    </p:spTree>
    <p:extLst>
      <p:ext uri="{BB962C8B-B14F-4D97-AF65-F5344CB8AC3E}">
        <p14:creationId xmlns:p14="http://schemas.microsoft.com/office/powerpoint/2010/main" val="3010296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2"/>
          <a:stretch>
            <a:fillRect/>
          </a:stretch>
        </p:blipFill>
        <p:spPr>
          <a:xfrm>
            <a:off x="104274" y="2590321"/>
            <a:ext cx="5551106" cy="2077932"/>
          </a:xfrm>
          <a:prstGeom prst="rect">
            <a:avLst/>
          </a:prstGeom>
        </p:spPr>
      </p:pic>
      <p:sp>
        <p:nvSpPr>
          <p:cNvPr id="2" name="Tittel 1"/>
          <p:cNvSpPr>
            <a:spLocks noGrp="1"/>
          </p:cNvSpPr>
          <p:nvPr>
            <p:ph type="title"/>
          </p:nvPr>
        </p:nvSpPr>
        <p:spPr/>
        <p:txBody>
          <a:bodyPr/>
          <a:lstStyle/>
          <a:p>
            <a:endParaRPr lang="nb-NO" dirty="0"/>
          </a:p>
        </p:txBody>
      </p:sp>
      <p:pic>
        <p:nvPicPr>
          <p:cNvPr id="5" name="Plassholder for innhold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042611" y="1211731"/>
            <a:ext cx="3396680" cy="1378590"/>
          </a:xfrm>
        </p:spPr>
      </p:pic>
      <p:pic>
        <p:nvPicPr>
          <p:cNvPr id="6" name="Plassholder for innhold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224880" y="1211731"/>
            <a:ext cx="3475037" cy="4803506"/>
          </a:xfrm>
        </p:spPr>
      </p:pic>
    </p:spTree>
    <p:extLst>
      <p:ext uri="{BB962C8B-B14F-4D97-AF65-F5344CB8AC3E}">
        <p14:creationId xmlns:p14="http://schemas.microsoft.com/office/powerpoint/2010/main" val="4075281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5" name="Plassholder for innhold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2919" y="2596646"/>
            <a:ext cx="5466092" cy="2256091"/>
          </a:xfrm>
        </p:spPr>
      </p:pic>
      <p:pic>
        <p:nvPicPr>
          <p:cNvPr id="6" name="Plassholder for innhold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5802" y="1513754"/>
            <a:ext cx="4305568" cy="4734645"/>
          </a:xfrm>
        </p:spPr>
      </p:pic>
    </p:spTree>
    <p:extLst>
      <p:ext uri="{BB962C8B-B14F-4D97-AF65-F5344CB8AC3E}">
        <p14:creationId xmlns:p14="http://schemas.microsoft.com/office/powerpoint/2010/main" val="71262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2919" y="1123837"/>
            <a:ext cx="3051755" cy="4601183"/>
          </a:xfrm>
        </p:spPr>
        <p:txBody>
          <a:bodyPr/>
          <a:lstStyle/>
          <a:p>
            <a:r>
              <a:rPr lang="nb-NO" dirty="0"/>
              <a:t>Hvordan kan en lekende voksen bidra til et rikere språkmiljø ute?</a:t>
            </a:r>
            <a:r>
              <a:rPr lang="nb-NO" sz="2400" dirty="0">
                <a:latin typeface="Calibri" panose="020F0502020204030204" pitchFamily="34" charset="0"/>
                <a:ea typeface="Times New Roman" panose="02020603050405020304" pitchFamily="18" charset="0"/>
                <a:cs typeface="Times New Roman" panose="02020603050405020304" pitchFamily="18" charset="0"/>
              </a:rPr>
              <a:t/>
            </a:r>
            <a:br>
              <a:rPr lang="nb-NO" sz="2400" dirty="0">
                <a:latin typeface="Calibri" panose="020F0502020204030204" pitchFamily="34" charset="0"/>
                <a:ea typeface="Times New Roman" panose="02020603050405020304" pitchFamily="18" charset="0"/>
                <a:cs typeface="Times New Roman" panose="02020603050405020304" pitchFamily="18" charset="0"/>
              </a:rPr>
            </a:br>
            <a:endParaRPr lang="nb-NO" dirty="0"/>
          </a:p>
        </p:txBody>
      </p:sp>
      <p:pic>
        <p:nvPicPr>
          <p:cNvPr id="7" name="Bilde 6"/>
          <p:cNvPicPr>
            <a:picLocks noChangeAspect="1"/>
          </p:cNvPicPr>
          <p:nvPr/>
        </p:nvPicPr>
        <p:blipFill>
          <a:blip r:embed="rId2"/>
          <a:stretch>
            <a:fillRect/>
          </a:stretch>
        </p:blipFill>
        <p:spPr>
          <a:xfrm>
            <a:off x="7847647" y="972913"/>
            <a:ext cx="3475021" cy="4639458"/>
          </a:xfrm>
          <a:prstGeom prst="rect">
            <a:avLst/>
          </a:prstGeom>
        </p:spPr>
      </p:pic>
      <p:sp>
        <p:nvSpPr>
          <p:cNvPr id="8" name="Plassholder for innhold 7"/>
          <p:cNvSpPr>
            <a:spLocks noGrp="1"/>
          </p:cNvSpPr>
          <p:nvPr>
            <p:ph idx="1"/>
          </p:nvPr>
        </p:nvSpPr>
        <p:spPr>
          <a:xfrm>
            <a:off x="3869268" y="864108"/>
            <a:ext cx="3614374" cy="5120640"/>
          </a:xfrm>
        </p:spPr>
        <p:txBody>
          <a:bodyPr/>
          <a:lstStyle/>
          <a:p>
            <a:r>
              <a:rPr lang="nb-NO" dirty="0" smtClean="0"/>
              <a:t>Sammenheng </a:t>
            </a:r>
            <a:r>
              <a:rPr lang="nb-NO" dirty="0"/>
              <a:t>mellom voksne og barns lek.</a:t>
            </a:r>
          </a:p>
          <a:p>
            <a:r>
              <a:rPr lang="nb-NO" dirty="0" smtClean="0"/>
              <a:t>«Rollelek </a:t>
            </a:r>
            <a:r>
              <a:rPr lang="nb-NO" dirty="0"/>
              <a:t>og dramatisk lek </a:t>
            </a:r>
            <a:r>
              <a:rPr lang="nb-NO" dirty="0" smtClean="0"/>
              <a:t>inspirerer </a:t>
            </a:r>
            <a:r>
              <a:rPr lang="nb-NO" dirty="0"/>
              <a:t>og stimulerer språk. Styrk og tren sosial kompetanse. Skap og opprettholde sosial relasjoner</a:t>
            </a:r>
            <a:r>
              <a:rPr lang="nb-NO" dirty="0" smtClean="0"/>
              <a:t>.» (Ellen  </a:t>
            </a:r>
            <a:r>
              <a:rPr lang="nb-NO" dirty="0" err="1" smtClean="0"/>
              <a:t>Gjervan</a:t>
            </a:r>
            <a:r>
              <a:rPr lang="nb-NO" dirty="0" smtClean="0"/>
              <a:t>)</a:t>
            </a:r>
            <a:endParaRPr lang="nb-NO" dirty="0"/>
          </a:p>
          <a:p>
            <a:pPr marL="0" indent="0">
              <a:buNone/>
            </a:pPr>
            <a:endParaRPr lang="nb-NO" dirty="0"/>
          </a:p>
        </p:txBody>
      </p:sp>
    </p:spTree>
    <p:extLst>
      <p:ext uri="{BB962C8B-B14F-4D97-AF65-F5344CB8AC3E}">
        <p14:creationId xmlns:p14="http://schemas.microsoft.com/office/powerpoint/2010/main" val="458162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Mål for avdelingene</a:t>
            </a:r>
          </a:p>
        </p:txBody>
      </p:sp>
      <p:sp>
        <p:nvSpPr>
          <p:cNvPr id="3" name="Plassholder for innhold 2"/>
          <p:cNvSpPr>
            <a:spLocks noGrp="1"/>
          </p:cNvSpPr>
          <p:nvPr>
            <p:ph idx="1"/>
          </p:nvPr>
        </p:nvSpPr>
        <p:spPr/>
        <p:txBody>
          <a:bodyPr/>
          <a:lstStyle/>
          <a:p>
            <a:pPr>
              <a:lnSpc>
                <a:spcPct val="110000"/>
              </a:lnSpc>
              <a:spcAft>
                <a:spcPts val="600"/>
              </a:spcAft>
            </a:pPr>
            <a:r>
              <a:rPr lang="nb-NO" dirty="0"/>
              <a:t>S</a:t>
            </a:r>
            <a:r>
              <a:rPr lang="nb-NO" dirty="0" smtClean="0"/>
              <a:t>tyrke </a:t>
            </a:r>
            <a:r>
              <a:rPr lang="nb-NO" dirty="0"/>
              <a:t>og støtte barna i språkutviklingen. </a:t>
            </a:r>
            <a:endParaRPr lang="nb-NO" sz="1600" dirty="0"/>
          </a:p>
          <a:p>
            <a:pPr>
              <a:lnSpc>
                <a:spcPct val="110000"/>
              </a:lnSpc>
              <a:spcAft>
                <a:spcPts val="600"/>
              </a:spcAft>
            </a:pPr>
            <a:r>
              <a:rPr lang="nb-NO" dirty="0"/>
              <a:t>Personalet skal være kreative i utetiden for å skape nye leker og utvide barnas lekerepertoar. Skap felleskap, opplevelser og et undrende lekende miljø ved å være fantasifull.  Skape et lekende voksenmiljø, være bevist bruk av begreper og kle dagen med språk.</a:t>
            </a:r>
            <a:endParaRPr lang="nb-NO" sz="1600" dirty="0"/>
          </a:p>
          <a:p>
            <a:endParaRPr lang="nb-NO" dirty="0"/>
          </a:p>
        </p:txBody>
      </p:sp>
    </p:spTree>
    <p:extLst>
      <p:ext uri="{BB962C8B-B14F-4D97-AF65-F5344CB8AC3E}">
        <p14:creationId xmlns:p14="http://schemas.microsoft.com/office/powerpoint/2010/main" val="3505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Personalet skal:</a:t>
            </a:r>
            <a:endParaRPr lang="nb-NO" dirty="0"/>
          </a:p>
        </p:txBody>
      </p:sp>
      <p:sp>
        <p:nvSpPr>
          <p:cNvPr id="3" name="Plassholder for innhold 2"/>
          <p:cNvSpPr>
            <a:spLocks noGrp="1"/>
          </p:cNvSpPr>
          <p:nvPr>
            <p:ph idx="1"/>
          </p:nvPr>
        </p:nvSpPr>
        <p:spPr>
          <a:xfrm>
            <a:off x="3465095" y="864108"/>
            <a:ext cx="7719373" cy="5120640"/>
          </a:xfrm>
        </p:spPr>
        <p:txBody>
          <a:bodyPr/>
          <a:lstStyle/>
          <a:p>
            <a:pPr marL="0" indent="0">
              <a:lnSpc>
                <a:spcPct val="110000"/>
              </a:lnSpc>
              <a:spcAft>
                <a:spcPts val="600"/>
              </a:spcAft>
              <a:buNone/>
            </a:pPr>
            <a:endParaRPr lang="nb-NO" sz="1600" dirty="0"/>
          </a:p>
          <a:p>
            <a:pPr marL="342900" lvl="0" indent="-342900">
              <a:lnSpc>
                <a:spcPct val="110000"/>
              </a:lnSpc>
              <a:spcAft>
                <a:spcPts val="0"/>
              </a:spcAft>
              <a:buFont typeface="Symbol" panose="05050102010706020507" pitchFamily="18" charset="2"/>
              <a:buChar char=""/>
            </a:pPr>
            <a:r>
              <a:rPr lang="nb-NO" dirty="0" smtClean="0"/>
              <a:t>Skape </a:t>
            </a:r>
            <a:r>
              <a:rPr lang="nb-NO" dirty="0"/>
              <a:t>et lekende miljø ved å være fantasifull. </a:t>
            </a:r>
            <a:endParaRPr lang="nb-NO" dirty="0" smtClean="0"/>
          </a:p>
          <a:p>
            <a:pPr marL="0" lvl="0" indent="0">
              <a:lnSpc>
                <a:spcPct val="110000"/>
              </a:lnSpc>
              <a:spcAft>
                <a:spcPts val="0"/>
              </a:spcAft>
              <a:buNone/>
            </a:pPr>
            <a:r>
              <a:rPr lang="nb-NO" dirty="0"/>
              <a:t> </a:t>
            </a:r>
            <a:r>
              <a:rPr lang="nb-NO" dirty="0" smtClean="0"/>
              <a:t>      (</a:t>
            </a:r>
            <a:r>
              <a:rPr lang="nb-NO" dirty="0"/>
              <a:t>Kan båten bli noe mer ??)</a:t>
            </a:r>
            <a:endParaRPr lang="nb-NO" sz="1600" dirty="0"/>
          </a:p>
          <a:p>
            <a:pPr marL="342900" lvl="0" indent="-342900">
              <a:lnSpc>
                <a:spcPct val="110000"/>
              </a:lnSpc>
              <a:spcAft>
                <a:spcPts val="0"/>
              </a:spcAft>
              <a:buFont typeface="Symbol" panose="05050102010706020507" pitchFamily="18" charset="2"/>
              <a:buChar char=""/>
            </a:pPr>
            <a:r>
              <a:rPr lang="nb-NO" dirty="0" smtClean="0"/>
              <a:t>Jobber </a:t>
            </a:r>
            <a:r>
              <a:rPr lang="nb-NO" dirty="0"/>
              <a:t>med å utvide sitt eget repertoar på lek og aktiviteter. </a:t>
            </a:r>
            <a:endParaRPr lang="nb-NO" sz="1600" dirty="0"/>
          </a:p>
          <a:p>
            <a:pPr marL="342900" lvl="0" indent="-342900">
              <a:lnSpc>
                <a:spcPct val="110000"/>
              </a:lnSpc>
              <a:spcAft>
                <a:spcPts val="0"/>
              </a:spcAft>
              <a:buFont typeface="Symbol" panose="05050102010706020507" pitchFamily="18" charset="2"/>
              <a:buChar char=""/>
            </a:pPr>
            <a:r>
              <a:rPr lang="nb-NO" dirty="0" smtClean="0"/>
              <a:t>Utfordrer </a:t>
            </a:r>
            <a:r>
              <a:rPr lang="nb-NO" dirty="0"/>
              <a:t>seg selv i lek, finne på nye leker. Ikke velg det samme hver dag</a:t>
            </a:r>
            <a:endParaRPr lang="nb-NO" sz="1600" dirty="0"/>
          </a:p>
          <a:p>
            <a:pPr marL="342900" lvl="0" indent="-342900">
              <a:lnSpc>
                <a:spcPct val="110000"/>
              </a:lnSpc>
              <a:spcAft>
                <a:spcPts val="0"/>
              </a:spcAft>
              <a:buFont typeface="Symbol" panose="05050102010706020507" pitchFamily="18" charset="2"/>
              <a:buChar char=""/>
            </a:pPr>
            <a:r>
              <a:rPr lang="nb-NO" dirty="0" smtClean="0"/>
              <a:t>Setter </a:t>
            </a:r>
            <a:r>
              <a:rPr lang="nb-NO" dirty="0"/>
              <a:t>i gang en aktivitet i et </a:t>
            </a:r>
            <a:r>
              <a:rPr lang="nb-NO" dirty="0" smtClean="0"/>
              <a:t>område ute </a:t>
            </a:r>
            <a:r>
              <a:rPr lang="nb-NO" dirty="0"/>
              <a:t>som ikke brukes.  </a:t>
            </a:r>
            <a:endParaRPr lang="nb-NO" sz="1600" dirty="0"/>
          </a:p>
          <a:p>
            <a:pPr marL="342900" lvl="0" indent="-342900">
              <a:lnSpc>
                <a:spcPct val="110000"/>
              </a:lnSpc>
              <a:spcAft>
                <a:spcPts val="600"/>
              </a:spcAft>
              <a:buFont typeface="Symbol" panose="05050102010706020507" pitchFamily="18" charset="2"/>
              <a:buChar char=""/>
            </a:pPr>
            <a:r>
              <a:rPr lang="nb-NO" dirty="0" smtClean="0"/>
              <a:t>Velger </a:t>
            </a:r>
            <a:r>
              <a:rPr lang="nb-NO" dirty="0"/>
              <a:t>å gjøre nye ting på et kjent og et ukjent sted.</a:t>
            </a:r>
            <a:r>
              <a:rPr lang="nb-NO" sz="2400" dirty="0"/>
              <a:t>  </a:t>
            </a:r>
            <a:endParaRPr lang="nb-NO" sz="1600" dirty="0">
              <a:latin typeface="Calibri" panose="020F0502020204030204" pitchFamily="34" charset="0"/>
              <a:ea typeface="Times New Roman" panose="02020603050405020304" pitchFamily="18" charset="0"/>
              <a:cs typeface="Times New Roman" panose="02020603050405020304" pitchFamily="18" charset="0"/>
            </a:endParaRPr>
          </a:p>
          <a:p>
            <a:endParaRPr lang="nb-NO" dirty="0"/>
          </a:p>
        </p:txBody>
      </p:sp>
    </p:spTree>
    <p:extLst>
      <p:ext uri="{BB962C8B-B14F-4D97-AF65-F5344CB8AC3E}">
        <p14:creationId xmlns:p14="http://schemas.microsoft.com/office/powerpoint/2010/main" val="37743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Fremdriftsplan </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646766819"/>
              </p:ext>
            </p:extLst>
          </p:nvPr>
        </p:nvGraphicFramePr>
        <p:xfrm>
          <a:off x="4649470" y="866275"/>
          <a:ext cx="5753735" cy="5197640"/>
        </p:xfrm>
        <a:graphic>
          <a:graphicData uri="http://schemas.openxmlformats.org/drawingml/2006/table">
            <a:tbl>
              <a:tblPr firstRow="1" firstCol="1" bandRow="1">
                <a:tableStyleId>{5C22544A-7EE6-4342-B048-85BDC9FD1C3A}</a:tableStyleId>
              </a:tblPr>
              <a:tblGrid>
                <a:gridCol w="2067560">
                  <a:extLst>
                    <a:ext uri="{9D8B030D-6E8A-4147-A177-3AD203B41FA5}">
                      <a16:colId xmlns:a16="http://schemas.microsoft.com/office/drawing/2014/main" val="324184289"/>
                    </a:ext>
                  </a:extLst>
                </a:gridCol>
                <a:gridCol w="1350010">
                  <a:extLst>
                    <a:ext uri="{9D8B030D-6E8A-4147-A177-3AD203B41FA5}">
                      <a16:colId xmlns:a16="http://schemas.microsoft.com/office/drawing/2014/main" val="1180319653"/>
                    </a:ext>
                  </a:extLst>
                </a:gridCol>
                <a:gridCol w="1259840">
                  <a:extLst>
                    <a:ext uri="{9D8B030D-6E8A-4147-A177-3AD203B41FA5}">
                      <a16:colId xmlns:a16="http://schemas.microsoft.com/office/drawing/2014/main" val="2769894341"/>
                    </a:ext>
                  </a:extLst>
                </a:gridCol>
                <a:gridCol w="1076325">
                  <a:extLst>
                    <a:ext uri="{9D8B030D-6E8A-4147-A177-3AD203B41FA5}">
                      <a16:colId xmlns:a16="http://schemas.microsoft.com/office/drawing/2014/main" val="3222679089"/>
                    </a:ext>
                  </a:extLst>
                </a:gridCol>
              </a:tblGrid>
              <a:tr h="219789">
                <a:tc>
                  <a:txBody>
                    <a:bodyPr/>
                    <a:lstStyle/>
                    <a:p>
                      <a:pPr>
                        <a:lnSpc>
                          <a:spcPct val="110000"/>
                        </a:lnSpc>
                        <a:spcAft>
                          <a:spcPts val="600"/>
                        </a:spcAft>
                      </a:pPr>
                      <a:r>
                        <a:rPr lang="nb-NO" sz="1050">
                          <a:effectLst/>
                        </a:rPr>
                        <a:t>Hva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Ansvar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Periode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Annet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8853091"/>
                  </a:ext>
                </a:extLst>
              </a:tr>
              <a:tr h="219789">
                <a:tc>
                  <a:txBody>
                    <a:bodyPr/>
                    <a:lstStyle/>
                    <a:p>
                      <a:pPr>
                        <a:lnSpc>
                          <a:spcPct val="110000"/>
                        </a:lnSpc>
                        <a:spcAft>
                          <a:spcPts val="600"/>
                        </a:spcAft>
                      </a:pPr>
                      <a:r>
                        <a:rPr lang="nb-NO" sz="1050">
                          <a:effectLst/>
                        </a:rPr>
                        <a:t>Gjennomføre språkløyper</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Avdelingsvis</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Aug-17 –  Juni 18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2082346"/>
                  </a:ext>
                </a:extLst>
              </a:tr>
              <a:tr h="219789">
                <a:tc>
                  <a:txBody>
                    <a:bodyPr/>
                    <a:lstStyle/>
                    <a:p>
                      <a:pPr>
                        <a:lnSpc>
                          <a:spcPct val="110000"/>
                        </a:lnSpc>
                        <a:spcAft>
                          <a:spcPts val="600"/>
                        </a:spcAft>
                      </a:pPr>
                      <a:r>
                        <a:rPr lang="nb-NO" sz="1050">
                          <a:effectLst/>
                        </a:rPr>
                        <a:t>Veiledningsmøte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Refleksjonsgruppe 1</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11. Oktober 17</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953647"/>
                  </a:ext>
                </a:extLst>
              </a:tr>
              <a:tr h="551351">
                <a:tc>
                  <a:txBody>
                    <a:bodyPr/>
                    <a:lstStyle/>
                    <a:p>
                      <a:pPr>
                        <a:lnSpc>
                          <a:spcPct val="110000"/>
                        </a:lnSpc>
                        <a:spcAft>
                          <a:spcPts val="600"/>
                        </a:spcAft>
                      </a:pPr>
                      <a:r>
                        <a:rPr lang="nb-NO" sz="1050">
                          <a:effectLst/>
                        </a:rPr>
                        <a:t>Tankekart </a:t>
                      </a:r>
                    </a:p>
                    <a:p>
                      <a:pPr>
                        <a:lnSpc>
                          <a:spcPct val="110000"/>
                        </a:lnSpc>
                        <a:spcAft>
                          <a:spcPts val="600"/>
                        </a:spcAft>
                      </a:pPr>
                      <a:r>
                        <a:rPr lang="nb-NO" sz="1050">
                          <a:effectLst/>
                        </a:rPr>
                        <a:t>Før etter prosjekter / tema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Lekegrupper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Oktober 17– mai. 18</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61564309"/>
                  </a:ext>
                </a:extLst>
              </a:tr>
              <a:tr h="451181">
                <a:tc>
                  <a:txBody>
                    <a:bodyPr/>
                    <a:lstStyle/>
                    <a:p>
                      <a:pPr>
                        <a:lnSpc>
                          <a:spcPct val="110000"/>
                        </a:lnSpc>
                        <a:spcAft>
                          <a:spcPts val="600"/>
                        </a:spcAft>
                      </a:pPr>
                      <a:r>
                        <a:rPr lang="nb-NO" sz="1050">
                          <a:effectLst/>
                        </a:rPr>
                        <a:t>Sette opp SØT Modellen for egenutvikling.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Hver enkelt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November  17</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3468325"/>
                  </a:ext>
                </a:extLst>
              </a:tr>
              <a:tr h="219789">
                <a:tc>
                  <a:txBody>
                    <a:bodyPr/>
                    <a:lstStyle/>
                    <a:p>
                      <a:pPr>
                        <a:lnSpc>
                          <a:spcPct val="110000"/>
                        </a:lnSpc>
                        <a:spcAft>
                          <a:spcPts val="600"/>
                        </a:spcAft>
                      </a:pPr>
                      <a:r>
                        <a:rPr lang="nb-NO" sz="1050">
                          <a:effectLst/>
                        </a:rPr>
                        <a:t>Praksisfortellinger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Alle</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November  17</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6784220"/>
                  </a:ext>
                </a:extLst>
              </a:tr>
              <a:tr h="551351">
                <a:tc>
                  <a:txBody>
                    <a:bodyPr/>
                    <a:lstStyle/>
                    <a:p>
                      <a:pPr>
                        <a:lnSpc>
                          <a:spcPct val="110000"/>
                        </a:lnSpc>
                        <a:spcAft>
                          <a:spcPts val="600"/>
                        </a:spcAft>
                      </a:pPr>
                      <a:r>
                        <a:rPr lang="nb-NO" sz="1050">
                          <a:effectLst/>
                        </a:rPr>
                        <a:t>Fotodokumentasjon fra uteområdet</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Lekegrupper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Desember </a:t>
                      </a:r>
                    </a:p>
                    <a:p>
                      <a:pPr>
                        <a:lnSpc>
                          <a:spcPct val="110000"/>
                        </a:lnSpc>
                        <a:spcAft>
                          <a:spcPts val="600"/>
                        </a:spcAft>
                      </a:pPr>
                      <a:r>
                        <a:rPr lang="nb-NO" sz="1050">
                          <a:effectLst/>
                        </a:rPr>
                        <a:t>februar 18</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7044984"/>
                  </a:ext>
                </a:extLst>
              </a:tr>
              <a:tr h="219789">
                <a:tc>
                  <a:txBody>
                    <a:bodyPr/>
                    <a:lstStyle/>
                    <a:p>
                      <a:pPr>
                        <a:lnSpc>
                          <a:spcPct val="110000"/>
                        </a:lnSpc>
                        <a:spcAft>
                          <a:spcPts val="600"/>
                        </a:spcAft>
                      </a:pPr>
                      <a:r>
                        <a:rPr lang="nb-NO" sz="1050">
                          <a:effectLst/>
                        </a:rPr>
                        <a:t>Veiledningsmøte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Refleksjonsgruppe 1</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Januar 18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26338099"/>
                  </a:ext>
                </a:extLst>
              </a:tr>
              <a:tr h="219789">
                <a:tc>
                  <a:txBody>
                    <a:bodyPr/>
                    <a:lstStyle/>
                    <a:p>
                      <a:pPr>
                        <a:lnSpc>
                          <a:spcPct val="110000"/>
                        </a:lnSpc>
                        <a:spcAft>
                          <a:spcPts val="600"/>
                        </a:spcAft>
                      </a:pPr>
                      <a:r>
                        <a:rPr lang="nb-NO" sz="1050">
                          <a:effectLst/>
                        </a:rPr>
                        <a:t>Praksisfortellinger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Alle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mars 18</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3076173"/>
                  </a:ext>
                </a:extLst>
              </a:tr>
              <a:tr h="551351">
                <a:tc>
                  <a:txBody>
                    <a:bodyPr/>
                    <a:lstStyle/>
                    <a:p>
                      <a:pPr>
                        <a:lnSpc>
                          <a:spcPct val="110000"/>
                        </a:lnSpc>
                        <a:spcAft>
                          <a:spcPts val="600"/>
                        </a:spcAft>
                      </a:pPr>
                      <a:r>
                        <a:rPr lang="nb-NO" sz="1050">
                          <a:effectLst/>
                        </a:rPr>
                        <a:t>Video av deg selv i lek 2-3 min </a:t>
                      </a:r>
                    </a:p>
                    <a:p>
                      <a:pPr>
                        <a:lnSpc>
                          <a:spcPct val="110000"/>
                        </a:lnSpc>
                        <a:spcAft>
                          <a:spcPts val="600"/>
                        </a:spcAft>
                      </a:pPr>
                      <a:r>
                        <a:rPr lang="nb-NO" sz="1050">
                          <a:effectLst/>
                        </a:rPr>
                        <a:t>Deles med en kollega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Alle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juni 18</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83650171"/>
                  </a:ext>
                </a:extLst>
              </a:tr>
              <a:tr h="551351">
                <a:tc>
                  <a:txBody>
                    <a:bodyPr/>
                    <a:lstStyle/>
                    <a:p>
                      <a:pPr>
                        <a:lnSpc>
                          <a:spcPct val="110000"/>
                        </a:lnSpc>
                        <a:spcAft>
                          <a:spcPts val="600"/>
                        </a:spcAft>
                      </a:pPr>
                      <a:r>
                        <a:rPr lang="nb-NO" sz="1050">
                          <a:effectLst/>
                        </a:rPr>
                        <a:t>Praksisfortellinger </a:t>
                      </a:r>
                    </a:p>
                    <a:p>
                      <a:pPr>
                        <a:lnSpc>
                          <a:spcPct val="110000"/>
                        </a:lnSpc>
                        <a:spcAft>
                          <a:spcPts val="600"/>
                        </a:spcAft>
                      </a:pPr>
                      <a:r>
                        <a:rPr lang="nb-NO" sz="1050">
                          <a:effectLst/>
                        </a:rPr>
                        <a:t>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Alle</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April    18</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99163397"/>
                  </a:ext>
                </a:extLst>
              </a:tr>
              <a:tr h="451181">
                <a:tc>
                  <a:txBody>
                    <a:bodyPr/>
                    <a:lstStyle/>
                    <a:p>
                      <a:pPr>
                        <a:lnSpc>
                          <a:spcPct val="110000"/>
                        </a:lnSpc>
                        <a:spcAft>
                          <a:spcPts val="600"/>
                        </a:spcAft>
                      </a:pPr>
                      <a:r>
                        <a:rPr lang="nb-NO" sz="1050">
                          <a:effectLst/>
                        </a:rPr>
                        <a:t>Sette opp SØT Modellen for egenutvikling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Hver enkelt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mai -juni 18</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85145126"/>
                  </a:ext>
                </a:extLst>
              </a:tr>
              <a:tr h="551351">
                <a:tc>
                  <a:txBody>
                    <a:bodyPr/>
                    <a:lstStyle/>
                    <a:p>
                      <a:pPr>
                        <a:lnSpc>
                          <a:spcPct val="110000"/>
                        </a:lnSpc>
                        <a:spcAft>
                          <a:spcPts val="600"/>
                        </a:spcAft>
                      </a:pPr>
                      <a:r>
                        <a:rPr lang="nb-NO" sz="1050">
                          <a:effectLst/>
                        </a:rPr>
                        <a:t>Samle erfaringer fra avdelingene </a:t>
                      </a:r>
                    </a:p>
                    <a:p>
                      <a:pPr>
                        <a:lnSpc>
                          <a:spcPct val="110000"/>
                        </a:lnSpc>
                        <a:spcAft>
                          <a:spcPts val="600"/>
                        </a:spcAft>
                      </a:pPr>
                      <a:r>
                        <a:rPr lang="nb-NO" sz="1050">
                          <a:effectLst/>
                        </a:rPr>
                        <a:t>presentere på pl dagen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Avdelingen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juni 18</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7478037"/>
                  </a:ext>
                </a:extLst>
              </a:tr>
              <a:tr h="219789">
                <a:tc>
                  <a:txBody>
                    <a:bodyPr/>
                    <a:lstStyle/>
                    <a:p>
                      <a:pPr>
                        <a:lnSpc>
                          <a:spcPct val="110000"/>
                        </a:lnSpc>
                        <a:spcAft>
                          <a:spcPts val="600"/>
                        </a:spcAft>
                      </a:pPr>
                      <a:r>
                        <a:rPr lang="nb-NO" sz="1050">
                          <a:effectLst/>
                        </a:rPr>
                        <a:t>Lage en plakat </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Refleksjonsgruppen</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a:effectLst/>
                        </a:rPr>
                        <a:t>juni –aug 18</a:t>
                      </a:r>
                      <a:endParaRPr lang="nb-NO"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600"/>
                        </a:spcAft>
                      </a:pPr>
                      <a:r>
                        <a:rPr lang="nb-NO" sz="1050" dirty="0">
                          <a:effectLst/>
                        </a:rPr>
                        <a:t> </a:t>
                      </a:r>
                      <a:endParaRPr lang="nb-NO"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77089818"/>
                  </a:ext>
                </a:extLst>
              </a:tr>
            </a:tbl>
          </a:graphicData>
        </a:graphic>
      </p:graphicFrame>
    </p:spTree>
    <p:extLst>
      <p:ext uri="{BB962C8B-B14F-4D97-AF65-F5344CB8AC3E}">
        <p14:creationId xmlns:p14="http://schemas.microsoft.com/office/powerpoint/2010/main" val="341384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kan en lekende voksen bidra til et rikere språkmiljø ute?</a:t>
            </a:r>
          </a:p>
        </p:txBody>
      </p:sp>
      <p:pic>
        <p:nvPicPr>
          <p:cNvPr id="7" name="Plassholder for innhold 6"/>
          <p:cNvPicPr>
            <a:picLocks noGrp="1" noChangeAspect="1"/>
          </p:cNvPicPr>
          <p:nvPr>
            <p:ph sz="half" idx="2"/>
          </p:nvPr>
        </p:nvPicPr>
        <p:blipFill>
          <a:blip r:embed="rId2"/>
          <a:stretch>
            <a:fillRect/>
          </a:stretch>
        </p:blipFill>
        <p:spPr>
          <a:xfrm>
            <a:off x="7523747" y="2478506"/>
            <a:ext cx="4138865" cy="2261936"/>
          </a:xfrm>
          <a:prstGeom prst="rect">
            <a:avLst/>
          </a:prstGeom>
        </p:spPr>
      </p:pic>
      <p:pic>
        <p:nvPicPr>
          <p:cNvPr id="10" name="Plassholder for innhold 9"/>
          <p:cNvPicPr>
            <a:picLocks noGrp="1" noChangeAspect="1"/>
          </p:cNvPicPr>
          <p:nvPr>
            <p:ph sz="half" idx="1"/>
          </p:nvPr>
        </p:nvPicPr>
        <p:blipFill>
          <a:blip r:embed="rId3"/>
          <a:stretch>
            <a:fillRect/>
          </a:stretch>
        </p:blipFill>
        <p:spPr>
          <a:xfrm>
            <a:off x="3867150" y="1112308"/>
            <a:ext cx="3475038" cy="4633384"/>
          </a:xfrm>
          <a:prstGeom prst="rect">
            <a:avLst/>
          </a:prstGeom>
        </p:spPr>
      </p:pic>
    </p:spTree>
    <p:extLst>
      <p:ext uri="{BB962C8B-B14F-4D97-AF65-F5344CB8AC3E}">
        <p14:creationId xmlns:p14="http://schemas.microsoft.com/office/powerpoint/2010/main" val="50270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kan en lekende voksen bidra til et rikere språkmiljø ute?</a:t>
            </a:r>
          </a:p>
        </p:txBody>
      </p:sp>
      <p:pic>
        <p:nvPicPr>
          <p:cNvPr id="4" name="Plassholder for innhold 3"/>
          <p:cNvPicPr>
            <a:picLocks noGrp="1" noChangeAspect="1"/>
          </p:cNvPicPr>
          <p:nvPr>
            <p:ph idx="1"/>
          </p:nvPr>
        </p:nvPicPr>
        <p:blipFill>
          <a:blip r:embed="rId2"/>
          <a:stretch>
            <a:fillRect/>
          </a:stretch>
        </p:blipFill>
        <p:spPr>
          <a:xfrm>
            <a:off x="3953032" y="1359820"/>
            <a:ext cx="7146611" cy="4128835"/>
          </a:xfrm>
          <a:prstGeom prst="rect">
            <a:avLst/>
          </a:prstGeom>
        </p:spPr>
      </p:pic>
    </p:spTree>
    <p:extLst>
      <p:ext uri="{BB962C8B-B14F-4D97-AF65-F5344CB8AC3E}">
        <p14:creationId xmlns:p14="http://schemas.microsoft.com/office/powerpoint/2010/main" val="204384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2918" y="1123838"/>
            <a:ext cx="2843208" cy="4226204"/>
          </a:xfrm>
        </p:spPr>
        <p:txBody>
          <a:bodyPr/>
          <a:lstStyle/>
          <a:p>
            <a:r>
              <a:rPr lang="nb-NO" dirty="0" smtClean="0"/>
              <a:t>Kjente fortellinger og eventyr kan brukes om og om igjen </a:t>
            </a:r>
            <a:endParaRPr lang="nb-NO" dirty="0"/>
          </a:p>
        </p:txBody>
      </p:sp>
      <p:sp>
        <p:nvSpPr>
          <p:cNvPr id="3" name="Plassholder for tekst 2"/>
          <p:cNvSpPr>
            <a:spLocks noGrp="1"/>
          </p:cNvSpPr>
          <p:nvPr>
            <p:ph type="body" idx="1"/>
          </p:nvPr>
        </p:nvSpPr>
        <p:spPr/>
        <p:txBody>
          <a:bodyPr/>
          <a:lstStyle/>
          <a:p>
            <a:r>
              <a:rPr lang="nb-NO" dirty="0" smtClean="0"/>
              <a:t>Bukkene Bruse </a:t>
            </a:r>
            <a:endParaRPr lang="nb-NO" dirty="0"/>
          </a:p>
        </p:txBody>
      </p:sp>
      <p:pic>
        <p:nvPicPr>
          <p:cNvPr id="8" name="Plassholder for innhold 7"/>
          <p:cNvPicPr>
            <a:picLocks noGrp="1" noChangeAspect="1"/>
          </p:cNvPicPr>
          <p:nvPr>
            <p:ph sz="half" idx="2"/>
          </p:nvPr>
        </p:nvPicPr>
        <p:blipFill>
          <a:blip r:embed="rId2"/>
          <a:stretch>
            <a:fillRect/>
          </a:stretch>
        </p:blipFill>
        <p:spPr>
          <a:xfrm>
            <a:off x="3927872" y="1930400"/>
            <a:ext cx="3353594" cy="4024313"/>
          </a:xfrm>
          <a:prstGeom prst="rect">
            <a:avLst/>
          </a:prstGeom>
        </p:spPr>
      </p:pic>
      <p:sp>
        <p:nvSpPr>
          <p:cNvPr id="5" name="Plassholder for tekst 4"/>
          <p:cNvSpPr>
            <a:spLocks noGrp="1"/>
          </p:cNvSpPr>
          <p:nvPr>
            <p:ph type="body" sz="quarter" idx="3"/>
          </p:nvPr>
        </p:nvSpPr>
        <p:spPr/>
        <p:txBody>
          <a:bodyPr/>
          <a:lstStyle/>
          <a:p>
            <a:r>
              <a:rPr lang="nb-NO" dirty="0" err="1" smtClean="0"/>
              <a:t>Prakisfortellinger</a:t>
            </a:r>
            <a:r>
              <a:rPr lang="nb-NO" dirty="0" smtClean="0"/>
              <a:t> til dokumentasjon og refleksen</a:t>
            </a:r>
            <a:endParaRPr lang="nb-NO" dirty="0"/>
          </a:p>
        </p:txBody>
      </p:sp>
      <p:pic>
        <p:nvPicPr>
          <p:cNvPr id="7" name="Plassholder for innhold 6"/>
          <p:cNvPicPr>
            <a:picLocks noGrp="1" noChangeAspect="1"/>
          </p:cNvPicPr>
          <p:nvPr>
            <p:ph sz="quarter" idx="4"/>
          </p:nvPr>
        </p:nvPicPr>
        <p:blipFill>
          <a:blip r:embed="rId3"/>
          <a:stretch>
            <a:fillRect/>
          </a:stretch>
        </p:blipFill>
        <p:spPr>
          <a:xfrm>
            <a:off x="7519262" y="2462464"/>
            <a:ext cx="3774213" cy="2448530"/>
          </a:xfrm>
          <a:prstGeom prst="rect">
            <a:avLst/>
          </a:prstGeom>
        </p:spPr>
      </p:pic>
    </p:spTree>
    <p:extLst>
      <p:ext uri="{BB962C8B-B14F-4D97-AF65-F5344CB8AC3E}">
        <p14:creationId xmlns:p14="http://schemas.microsoft.com/office/powerpoint/2010/main" val="1730402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Skinnvotten i stort format. </a:t>
            </a:r>
            <a:endParaRPr lang="nb-NO" dirty="0"/>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48428" y="1976467"/>
            <a:ext cx="3372867" cy="4119533"/>
          </a:xfrm>
        </p:spPr>
      </p:pic>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570421"/>
            <a:ext cx="3591627" cy="5525579"/>
          </a:xfrm>
          <a:prstGeom prst="rect">
            <a:avLst/>
          </a:prstGeom>
        </p:spPr>
      </p:pic>
    </p:spTree>
    <p:extLst>
      <p:ext uri="{BB962C8B-B14F-4D97-AF65-F5344CB8AC3E}">
        <p14:creationId xmlns:p14="http://schemas.microsoft.com/office/powerpoint/2010/main" val="2800774370"/>
      </p:ext>
    </p:extLst>
  </p:cSld>
  <p:clrMapOvr>
    <a:masterClrMapping/>
  </p:clrMapOvr>
</p:sld>
</file>

<file path=ppt/theme/theme1.xml><?xml version="1.0" encoding="utf-8"?>
<a:theme xmlns:a="http://schemas.openxmlformats.org/drawingml/2006/main" name="Ram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docProps/app.xml><?xml version="1.0" encoding="utf-8"?>
<Properties xmlns="http://schemas.openxmlformats.org/officeDocument/2006/extended-properties" xmlns:vt="http://schemas.openxmlformats.org/officeDocument/2006/docPropsVTypes">
  <Template>TM03457475[[fn=Ramme]]</Template>
  <TotalTime>172</TotalTime>
  <Words>1012</Words>
  <Application>Microsoft Office PowerPoint</Application>
  <PresentationFormat>Widescreen</PresentationFormat>
  <Paragraphs>96</Paragraphs>
  <Slides>18</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18</vt:i4>
      </vt:variant>
    </vt:vector>
  </HeadingPairs>
  <TitlesOfParts>
    <vt:vector size="24" baseType="lpstr">
      <vt:lpstr>Calibri</vt:lpstr>
      <vt:lpstr>Corbel</vt:lpstr>
      <vt:lpstr>Symbol</vt:lpstr>
      <vt:lpstr>Times New Roman</vt:lpstr>
      <vt:lpstr>Wingdings 2</vt:lpstr>
      <vt:lpstr>Ramme</vt:lpstr>
      <vt:lpstr>Språkprosjekt 2017-18</vt:lpstr>
      <vt:lpstr>Hvordan kan en lekende voksen bidra til et rikere språkmiljø ute? </vt:lpstr>
      <vt:lpstr>Mål for avdelingene</vt:lpstr>
      <vt:lpstr>Personalet skal:</vt:lpstr>
      <vt:lpstr>Fremdriftsplan </vt:lpstr>
      <vt:lpstr>Hvordan kan en lekende voksen bidra til et rikere språkmiljø ute?</vt:lpstr>
      <vt:lpstr>Hvordan kan en lekende voksen bidra til et rikere språkmiljø ute?</vt:lpstr>
      <vt:lpstr>Kjente fortellinger og eventyr kan brukes om og om igjen </vt:lpstr>
      <vt:lpstr>Skinnvotten i stort format. </vt:lpstr>
      <vt:lpstr>Hare Hopp</vt:lpstr>
      <vt:lpstr>«Bolle meg?»</vt:lpstr>
      <vt:lpstr>Snekring</vt:lpstr>
      <vt:lpstr>Bukkene Bruse</vt:lpstr>
      <vt:lpstr>Planteprosjekt - begreper</vt:lpstr>
      <vt:lpstr>Da Jesus var baby og Maria brakk foten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Språkprosjekt 2017-18</dc:title>
  <dc:creator>1359Styrer</dc:creator>
  <cp:lastModifiedBy>1359Styrer</cp:lastModifiedBy>
  <cp:revision>9</cp:revision>
  <dcterms:created xsi:type="dcterms:W3CDTF">2019-03-08T11:19:33Z</dcterms:created>
  <dcterms:modified xsi:type="dcterms:W3CDTF">2019-03-27T14:51:10Z</dcterms:modified>
</cp:coreProperties>
</file>